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move the slide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2000" spc="-1" strike="noStrike">
                <a:latin typeface="Arial"/>
              </a:rPr>
              <a:t>Click to edit the notes format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ZA" sz="1400" spc="-1" strike="noStrike">
                <a:latin typeface="Times New Roman"/>
              </a:rPr>
              <a:t> </a:t>
            </a:r>
            <a:endParaRPr b="0" lang="en-Z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92AFCF2-122C-4A53-ADEE-3E705928376E}" type="slidenum">
              <a:rPr b="0" lang="en-ZA" sz="1400" spc="-1" strike="noStrike">
                <a:latin typeface="Times New Roman"/>
              </a:rPr>
              <a:t>1</a:t>
            </a:fld>
            <a:endParaRPr b="0" lang="en-Z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67A54B-715B-45AA-BDE6-5D967A5E8BA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2D1F4FB-0C50-41BD-943F-6399D012C3B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CB8B04-FE39-48C1-B914-F22F565347F9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619F0C5-B8EC-4D80-9730-FBA575E87EE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67CC03-0525-4657-9A25-4B5A0C4DBDB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EEB33C-586A-4BAF-B5EF-D021D925D0D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8151F6-F49B-4675-A576-3A170610996A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DC0AFC-41EE-4F4C-8825-BC7F326EEA8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E5E14F-9BC3-4BF9-B0EC-22350B9469B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03DC21-47F2-423E-8D9C-697981E6FB11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2795DCC-0C6A-4A03-8FC0-8C6A9A89509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E81B49A-581C-4397-9B12-98B128DB414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D22588-A001-40CB-96BE-717B5D9F999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9DA6DD9-3B8F-408A-89F0-168C1A9FB20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278960" y="10157400"/>
            <a:ext cx="327888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fld id="{C1FDF2E9-C964-49AA-AACA-661FB5DDE738}" type="slidenum">
              <a:rPr b="0" lang="en-ZA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8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2960" cy="4006800"/>
          </a:xfrm>
          <a:prstGeom prst="rect">
            <a:avLst/>
          </a:prstGeom>
        </p:spPr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F69DC9-AC12-49B3-93AD-AA518E482DFE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CE2922-2248-4579-B6D7-15AC5E1DA3E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000" cy="307800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442270-A732-4943-A36B-7F4DF080F6B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000" cy="307800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pPr marL="216000" indent="-20844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FDC24D-56CC-44EB-8795-18E2008B7AD8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2000" cy="307800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pPr marL="216000" indent="-20844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Data was minimised by only looking at the temperature recorded after 2001 and only to extract those data or locations which had more than one source. Once this was determined a site list was constructed to identify all the sites which had more then one source and this constituted 8 of the sites</a:t>
            </a:r>
            <a:endParaRPr b="0" lang="en-ZA" sz="20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</a:pPr>
            <a:r>
              <a:rPr b="0" lang="en-ZA" sz="2000" spc="-1" strike="noStrike">
                <a:latin typeface="Arial"/>
              </a:rPr>
              <a:t>we were able to create a plot which shows the overlapping time by the sites</a:t>
            </a:r>
            <a:endParaRPr b="0" lang="en-ZA" sz="20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</a:pPr>
            <a:endParaRPr b="0" lang="en-ZA" sz="20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FB4E32-1EAC-4AA1-B407-45A96828D3A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AA2EFC1-1756-4E78-8E29-302ADB4D6287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24588BB-DC3A-48BB-8F79-FEFDA757FE7D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5CF599-BF35-42A9-9DDE-0EE85BF0FAD4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24A177-FF3F-4D11-B984-79E58F6A8B65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AF5A32-E14C-4A0B-8282-995A51F60C2F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A3A59B8-AB6A-4BD3-8486-B8AA8EFFE28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rIns="0" tIns="0" bIns="0"/>
          <a:p>
            <a:endParaRPr b="0" lang="en-ZA" sz="2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84043A-D2D8-4844-87CC-A4DDC0286102}" type="slidenum">
              <a:rPr b="0" lang="en-ZA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latin typeface="Arial"/>
              </a:rPr>
              <a:t>Click to edit the title text format</a:t>
            </a:r>
            <a:endParaRPr b="0" lang="en-Z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latin typeface="Arial"/>
              </a:rPr>
              <a:t>Click to edit the outline text format</a:t>
            </a:r>
            <a:endParaRPr b="0" lang="en-Z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latin typeface="Arial"/>
              </a:rPr>
              <a:t>Second Outline Level</a:t>
            </a:r>
            <a:endParaRPr b="0" lang="en-Z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latin typeface="Arial"/>
              </a:rPr>
              <a:t>Third Outline Level</a:t>
            </a:r>
            <a:endParaRPr b="0" lang="en-Z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latin typeface="Arial"/>
              </a:rPr>
              <a:t>Fourth Outline Level</a:t>
            </a:r>
            <a:endParaRPr b="0" lang="en-Z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Fifth Outline Level</a:t>
            </a:r>
            <a:endParaRPr b="0" lang="en-Z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Sixth Outline Level</a:t>
            </a:r>
            <a:endParaRPr b="0" lang="en-Z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latin typeface="Arial"/>
              </a:rPr>
              <a:t>Seventh Outline Level</a:t>
            </a:r>
            <a:endParaRPr b="0" lang="en-Z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096000" y="767520"/>
            <a:ext cx="6190920" cy="8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ZA" sz="3600" spc="-1" strike="noStrike">
                <a:solidFill>
                  <a:srgbClr val="000000"/>
                </a:solidFill>
                <a:latin typeface="Arial"/>
                <a:ea typeface="DejaVu Sans"/>
              </a:rPr>
              <a:t>Dynamic properties of the Benguela upwelling system</a:t>
            </a:r>
            <a:endParaRPr b="0" lang="en-ZA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40000" y="2880000"/>
            <a:ext cx="6070680" cy="32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569680" y="2257200"/>
            <a:ext cx="696600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Seasonal wavelets – May be found on Github, see: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MASTERSPROJECT&gt;&gt;figures&gt;&gt;seasonal_wavelets&gt;&gt; “seasonal wavelets for the different SST data types”)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199240" y="2152800"/>
            <a:ext cx="884124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Marine Cold spells and Marine heatwaves: Working with a time series of 30 years but selecting a climatological period from 2002-06-01 – 2015-12-3: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"/>
          <p:cNvPicPr/>
          <p:nvPr/>
        </p:nvPicPr>
        <p:blipFill>
          <a:blip r:embed="rId1"/>
          <a:srcRect l="3974" t="5165" r="0" b="0"/>
          <a:stretch/>
        </p:blipFill>
        <p:spPr>
          <a:xfrm>
            <a:off x="62640" y="92520"/>
            <a:ext cx="9524160" cy="528948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2"/>
          <a:stretch/>
        </p:blipFill>
        <p:spPr>
          <a:xfrm>
            <a:off x="7302240" y="3325320"/>
            <a:ext cx="4571280" cy="34279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rcRect l="33396" t="10264" r="46512" b="50877"/>
          <a:stretch/>
        </p:blipFill>
        <p:spPr>
          <a:xfrm>
            <a:off x="9648360" y="432360"/>
            <a:ext cx="2447280" cy="26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 descr=""/>
          <p:cNvPicPr/>
          <p:nvPr/>
        </p:nvPicPr>
        <p:blipFill>
          <a:blip r:embed="rId1"/>
          <a:srcRect l="3738" t="5613" r="0" b="0"/>
          <a:stretch/>
        </p:blipFill>
        <p:spPr>
          <a:xfrm>
            <a:off x="174600" y="162000"/>
            <a:ext cx="10056960" cy="554580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7533720" y="3244320"/>
            <a:ext cx="4571280" cy="342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rcRect l="3530" t="5851" r="0" b="0"/>
          <a:stretch/>
        </p:blipFill>
        <p:spPr>
          <a:xfrm>
            <a:off x="127440" y="370440"/>
            <a:ext cx="10149120" cy="557064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2"/>
          <a:stretch/>
        </p:blipFill>
        <p:spPr>
          <a:xfrm>
            <a:off x="7221600" y="3156480"/>
            <a:ext cx="4811400" cy="360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rcRect l="3866" t="4840" r="0" b="0"/>
          <a:stretch/>
        </p:blipFill>
        <p:spPr>
          <a:xfrm>
            <a:off x="162000" y="266040"/>
            <a:ext cx="8625960" cy="480168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7140600" y="3136680"/>
            <a:ext cx="4811400" cy="360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"/>
          <p:cNvPicPr/>
          <p:nvPr/>
        </p:nvPicPr>
        <p:blipFill>
          <a:blip r:embed="rId1"/>
          <a:srcRect l="3370" t="4777" r="0" b="0"/>
          <a:stretch/>
        </p:blipFill>
        <p:spPr>
          <a:xfrm>
            <a:off x="150480" y="180000"/>
            <a:ext cx="9084600" cy="503460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"/>
          <p:cNvPicPr/>
          <p:nvPr/>
        </p:nvPicPr>
        <p:blipFill>
          <a:blip r:embed="rId2"/>
          <a:stretch/>
        </p:blipFill>
        <p:spPr>
          <a:xfrm>
            <a:off x="7392240" y="3145320"/>
            <a:ext cx="4798080" cy="359820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rcRect l="11549" t="10264" r="65996" b="51927"/>
          <a:stretch/>
        </p:blipFill>
        <p:spPr>
          <a:xfrm>
            <a:off x="9360360" y="360000"/>
            <a:ext cx="2735280" cy="25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"/>
          <p:cNvPicPr/>
          <p:nvPr/>
        </p:nvPicPr>
        <p:blipFill>
          <a:blip r:embed="rId1"/>
          <a:srcRect l="3974" t="5179" r="0" b="0"/>
          <a:stretch/>
        </p:blipFill>
        <p:spPr>
          <a:xfrm>
            <a:off x="167760" y="289440"/>
            <a:ext cx="7979760" cy="4431240"/>
          </a:xfrm>
          <a:prstGeom prst="rect">
            <a:avLst/>
          </a:prstGeom>
          <a:ln>
            <a:noFill/>
          </a:ln>
        </p:spPr>
      </p:pic>
      <p:pic>
        <p:nvPicPr>
          <p:cNvPr id="159" name="Picture 2" descr=""/>
          <p:cNvPicPr/>
          <p:nvPr/>
        </p:nvPicPr>
        <p:blipFill>
          <a:blip r:embed="rId2"/>
          <a:stretch/>
        </p:blipFill>
        <p:spPr>
          <a:xfrm>
            <a:off x="7263360" y="3064320"/>
            <a:ext cx="4798080" cy="35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3" descr=""/>
          <p:cNvPicPr/>
          <p:nvPr/>
        </p:nvPicPr>
        <p:blipFill>
          <a:blip r:embed="rId1"/>
          <a:srcRect l="3577" t="4896" r="0" b="0"/>
          <a:stretch/>
        </p:blipFill>
        <p:spPr>
          <a:xfrm>
            <a:off x="138960" y="225360"/>
            <a:ext cx="11630880" cy="645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"/>
          <p:cNvPicPr/>
          <p:nvPr/>
        </p:nvPicPr>
        <p:blipFill>
          <a:blip r:embed="rId1"/>
          <a:srcRect l="3620" t="5060" r="0" b="0"/>
          <a:stretch/>
        </p:blipFill>
        <p:spPr>
          <a:xfrm>
            <a:off x="147960" y="140760"/>
            <a:ext cx="11891880" cy="65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33760" y="1911960"/>
            <a:ext cx="799020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Wavelets for the different sites along the wc of SA within the upwelling region. Sites are located within the upwelling centre and further away from the upwelling centre. A time series of 1 year was used (2014-2015) for these analyses. Four different datasets are present. These include the G1SST, MUR, in-situ SST and OISST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3" descr=""/>
          <p:cNvPicPr/>
          <p:nvPr/>
        </p:nvPicPr>
        <p:blipFill>
          <a:blip r:embed="rId1"/>
          <a:srcRect l="3571" t="5078" r="0" b="0"/>
          <a:stretch/>
        </p:blipFill>
        <p:spPr>
          <a:xfrm>
            <a:off x="451440" y="326160"/>
            <a:ext cx="11126880" cy="61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 descr=""/>
          <p:cNvPicPr/>
          <p:nvPr/>
        </p:nvPicPr>
        <p:blipFill>
          <a:blip r:embed="rId1"/>
          <a:srcRect l="3459" t="4966" r="0" b="0"/>
          <a:stretch/>
        </p:blipFill>
        <p:spPr>
          <a:xfrm>
            <a:off x="301680" y="347400"/>
            <a:ext cx="11259720" cy="62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rcRect l="3465" t="5480" r="0" b="0"/>
          <a:stretch/>
        </p:blipFill>
        <p:spPr>
          <a:xfrm>
            <a:off x="426960" y="381960"/>
            <a:ext cx="11433240" cy="629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"/>
          <p:cNvPicPr/>
          <p:nvPr/>
        </p:nvPicPr>
        <p:blipFill>
          <a:blip r:embed="rId1"/>
          <a:srcRect l="3488" t="5393" r="0" b="0"/>
          <a:stretch/>
        </p:blipFill>
        <p:spPr>
          <a:xfrm>
            <a:off x="324000" y="309960"/>
            <a:ext cx="11265840" cy="621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92160" y="574200"/>
            <a:ext cx="5323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Chlorophyll-a data within upwelling regions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288000" y="1504080"/>
            <a:ext cx="4883400" cy="36788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00000" y="1476720"/>
            <a:ext cx="6332040" cy="471420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936000" y="5544000"/>
            <a:ext cx="38869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Still to download 2 daily chloro dataset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46" descr=""/>
          <p:cNvPicPr/>
          <p:nvPr/>
        </p:nvPicPr>
        <p:blipFill>
          <a:blip r:embed="rId1"/>
          <a:stretch/>
        </p:blipFill>
        <p:spPr>
          <a:xfrm>
            <a:off x="792000" y="1018440"/>
            <a:ext cx="3632400" cy="2723760"/>
          </a:xfrm>
          <a:prstGeom prst="rect">
            <a:avLst/>
          </a:prstGeom>
          <a:ln>
            <a:noFill/>
          </a:ln>
        </p:spPr>
      </p:pic>
      <p:pic>
        <p:nvPicPr>
          <p:cNvPr id="171" name="Picture 147" descr=""/>
          <p:cNvPicPr/>
          <p:nvPr/>
        </p:nvPicPr>
        <p:blipFill>
          <a:blip r:embed="rId2"/>
          <a:stretch/>
        </p:blipFill>
        <p:spPr>
          <a:xfrm>
            <a:off x="792000" y="3888000"/>
            <a:ext cx="3656520" cy="2741760"/>
          </a:xfrm>
          <a:prstGeom prst="rect">
            <a:avLst/>
          </a:prstGeom>
          <a:ln>
            <a:noFill/>
          </a:ln>
        </p:spPr>
      </p:pic>
      <p:pic>
        <p:nvPicPr>
          <p:cNvPr id="172" name="Picture 148" descr=""/>
          <p:cNvPicPr/>
          <p:nvPr/>
        </p:nvPicPr>
        <p:blipFill>
          <a:blip r:embed="rId3"/>
          <a:srcRect l="5053" t="8164" r="32923" b="8889"/>
          <a:stretch/>
        </p:blipFill>
        <p:spPr>
          <a:xfrm>
            <a:off x="5544000" y="1368000"/>
            <a:ext cx="5830200" cy="43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260960" y="234360"/>
            <a:ext cx="4417920" cy="6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4176000" y="432000"/>
            <a:ext cx="39596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</a:rPr>
              <a:t>Wind-rose diagrams (SAWS wind-data)</a:t>
            </a:r>
            <a:endParaRPr b="0" lang="en-ZA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rcRect l="6825" t="10264" r="32931" b="14142"/>
          <a:stretch/>
        </p:blipFill>
        <p:spPr>
          <a:xfrm>
            <a:off x="3960360" y="1080000"/>
            <a:ext cx="7343280" cy="51829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360000" y="1440000"/>
            <a:ext cx="28796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</a:rPr>
              <a:t>NCEP data and other wind data?</a:t>
            </a: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</a:rPr>
              <a:t>- Changed the start and end dates of the time series and sent in a request to the SAWS for new wind data for the rest of the sites</a:t>
            </a: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260960" y="234360"/>
            <a:ext cx="4417920" cy="6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4176000" y="432000"/>
            <a:ext cx="39596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latin typeface="Arial"/>
              </a:rPr>
              <a:t>Geostrophic currents</a:t>
            </a:r>
            <a:endParaRPr b="0" lang="en-ZA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60000" y="1440000"/>
            <a:ext cx="28796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1"/>
          <a:stretch/>
        </p:blipFill>
        <p:spPr>
          <a:xfrm>
            <a:off x="353160" y="536760"/>
            <a:ext cx="3881520" cy="291060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81520" cy="291060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tretch/>
        </p:blipFill>
        <p:spPr>
          <a:xfrm>
            <a:off x="7445880" y="544680"/>
            <a:ext cx="3860640" cy="2895120"/>
          </a:xfrm>
          <a:prstGeom prst="rect">
            <a:avLst/>
          </a:prstGeom>
          <a:ln>
            <a:noFill/>
          </a:ln>
        </p:spPr>
      </p:pic>
      <p:pic>
        <p:nvPicPr>
          <p:cNvPr id="92" name="Picture 10" descr=""/>
          <p:cNvPicPr/>
          <p:nvPr/>
        </p:nvPicPr>
        <p:blipFill>
          <a:blip r:embed="rId4"/>
          <a:stretch/>
        </p:blipFill>
        <p:spPr>
          <a:xfrm>
            <a:off x="7445880" y="3819960"/>
            <a:ext cx="3881520" cy="291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97" name="Picture 4" descr=""/>
          <p:cNvPicPr/>
          <p:nvPr/>
        </p:nvPicPr>
        <p:blipFill>
          <a:blip r:embed="rId1"/>
          <a:stretch/>
        </p:blipFill>
        <p:spPr>
          <a:xfrm>
            <a:off x="431280" y="5799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2"/>
          <a:stretch/>
        </p:blipFill>
        <p:spPr>
          <a:xfrm>
            <a:off x="431280" y="376920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99" name="Picture 10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00" name="Picture 13" descr=""/>
          <p:cNvPicPr/>
          <p:nvPr/>
        </p:nvPicPr>
        <p:blipFill>
          <a:blip r:embed="rId4"/>
          <a:stretch/>
        </p:blipFill>
        <p:spPr>
          <a:xfrm>
            <a:off x="7434000" y="3769200"/>
            <a:ext cx="3892680" cy="29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05" name="Picture 5" descr=""/>
          <p:cNvPicPr/>
          <p:nvPr/>
        </p:nvPicPr>
        <p:blipFill>
          <a:blip r:embed="rId1"/>
          <a:stretch/>
        </p:blipFill>
        <p:spPr>
          <a:xfrm>
            <a:off x="431280" y="57168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06" name="Picture 11" descr=""/>
          <p:cNvPicPr/>
          <p:nvPr/>
        </p:nvPicPr>
        <p:blipFill>
          <a:blip r:embed="rId2"/>
          <a:stretch/>
        </p:blipFill>
        <p:spPr>
          <a:xfrm>
            <a:off x="431280" y="37263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07" name="Picture 12" descr=""/>
          <p:cNvPicPr/>
          <p:nvPr/>
        </p:nvPicPr>
        <p:blipFill>
          <a:blip r:embed="rId3"/>
          <a:stretch/>
        </p:blipFill>
        <p:spPr>
          <a:xfrm>
            <a:off x="7410600" y="57168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08" name="Picture 14" descr=""/>
          <p:cNvPicPr/>
          <p:nvPr/>
        </p:nvPicPr>
        <p:blipFill>
          <a:blip r:embed="rId4"/>
          <a:stretch/>
        </p:blipFill>
        <p:spPr>
          <a:xfrm>
            <a:off x="7410600" y="376920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5"/>
          <a:srcRect l="33396" t="10264" r="46512" b="50877"/>
          <a:stretch/>
        </p:blipFill>
        <p:spPr>
          <a:xfrm>
            <a:off x="4536720" y="2016720"/>
            <a:ext cx="2447280" cy="26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32000" y="576000"/>
            <a:ext cx="3891960" cy="29188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440280" y="3786480"/>
            <a:ext cx="3879720" cy="29095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7416000" y="576000"/>
            <a:ext cx="3879720" cy="29095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7412040" y="3744000"/>
            <a:ext cx="3891960" cy="29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22" name="Picture 1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2"/>
          <a:stretch/>
        </p:blipFill>
        <p:spPr>
          <a:xfrm>
            <a:off x="521640" y="371808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3"/>
          <a:stretch/>
        </p:blipFill>
        <p:spPr>
          <a:xfrm>
            <a:off x="7434000" y="5799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25" name="Picture 11" descr=""/>
          <p:cNvPicPr/>
          <p:nvPr/>
        </p:nvPicPr>
        <p:blipFill>
          <a:blip r:embed="rId4"/>
          <a:stretch/>
        </p:blipFill>
        <p:spPr>
          <a:xfrm>
            <a:off x="7434000" y="376092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5"/>
          <a:srcRect l="12142" t="48059" r="66004" b="13088"/>
          <a:stretch/>
        </p:blipFill>
        <p:spPr>
          <a:xfrm>
            <a:off x="4608000" y="2520000"/>
            <a:ext cx="2663640" cy="26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521640" y="579960"/>
            <a:ext cx="3892680" cy="2918880"/>
          </a:xfrm>
          <a:prstGeom prst="rect">
            <a:avLst/>
          </a:prstGeom>
          <a:ln>
            <a:noFill/>
          </a:ln>
        </p:spPr>
      </p:pic>
      <p:pic>
        <p:nvPicPr>
          <p:cNvPr id="132" name="Picture 6" descr=""/>
          <p:cNvPicPr/>
          <p:nvPr/>
        </p:nvPicPr>
        <p:blipFill>
          <a:blip r:embed="rId2"/>
          <a:stretch/>
        </p:blipFill>
        <p:spPr>
          <a:xfrm>
            <a:off x="521640" y="3710880"/>
            <a:ext cx="3901680" cy="2925720"/>
          </a:xfrm>
          <a:prstGeom prst="rect">
            <a:avLst/>
          </a:prstGeom>
          <a:ln>
            <a:noFill/>
          </a:ln>
        </p:spPr>
      </p:pic>
      <p:pic>
        <p:nvPicPr>
          <p:cNvPr id="133" name="Picture 10" descr=""/>
          <p:cNvPicPr/>
          <p:nvPr/>
        </p:nvPicPr>
        <p:blipFill>
          <a:blip r:embed="rId3"/>
          <a:stretch/>
        </p:blipFill>
        <p:spPr>
          <a:xfrm>
            <a:off x="7489440" y="534960"/>
            <a:ext cx="3912840" cy="2934000"/>
          </a:xfrm>
          <a:prstGeom prst="rect">
            <a:avLst/>
          </a:prstGeom>
          <a:ln>
            <a:noFill/>
          </a:ln>
        </p:spPr>
      </p:pic>
      <p:pic>
        <p:nvPicPr>
          <p:cNvPr id="134" name="Picture 12" descr=""/>
          <p:cNvPicPr/>
          <p:nvPr/>
        </p:nvPicPr>
        <p:blipFill>
          <a:blip r:embed="rId4"/>
          <a:stretch/>
        </p:blipFill>
        <p:spPr>
          <a:xfrm>
            <a:off x="7489440" y="3790800"/>
            <a:ext cx="3901680" cy="29257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5"/>
          <a:srcRect l="33990" t="48059" r="45927" b="14138"/>
          <a:stretch/>
        </p:blipFill>
        <p:spPr>
          <a:xfrm>
            <a:off x="4752360" y="2376360"/>
            <a:ext cx="2447640" cy="25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956240" y="25992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SACTN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196200" y="34923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G1SST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956240" y="347076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OISST</a:t>
            </a:r>
            <a:endParaRPr b="0" lang="en-ZA" sz="12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196200" y="287640"/>
            <a:ext cx="15724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MUR</a:t>
            </a:r>
            <a:endParaRPr b="0" lang="en-ZA" sz="1200" spc="-1" strike="noStrike">
              <a:latin typeface="Arial"/>
            </a:endParaRPr>
          </a:p>
        </p:txBody>
      </p:sp>
      <p:pic>
        <p:nvPicPr>
          <p:cNvPr id="140" name="Picture 1" descr=""/>
          <p:cNvPicPr/>
          <p:nvPr/>
        </p:nvPicPr>
        <p:blipFill>
          <a:blip r:embed="rId1"/>
          <a:stretch/>
        </p:blipFill>
        <p:spPr>
          <a:xfrm>
            <a:off x="495360" y="536760"/>
            <a:ext cx="3910320" cy="2932200"/>
          </a:xfrm>
          <a:prstGeom prst="rect">
            <a:avLst/>
          </a:prstGeom>
          <a:ln>
            <a:noFill/>
          </a:ln>
        </p:spPr>
      </p:pic>
      <p:pic>
        <p:nvPicPr>
          <p:cNvPr id="141" name="Picture 2" descr=""/>
          <p:cNvPicPr/>
          <p:nvPr/>
        </p:nvPicPr>
        <p:blipFill>
          <a:blip r:embed="rId2"/>
          <a:stretch/>
        </p:blipFill>
        <p:spPr>
          <a:xfrm>
            <a:off x="495360" y="3769200"/>
            <a:ext cx="3910320" cy="293220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3"/>
          <a:stretch/>
        </p:blipFill>
        <p:spPr>
          <a:xfrm>
            <a:off x="7486200" y="536760"/>
            <a:ext cx="3910320" cy="2932200"/>
          </a:xfrm>
          <a:prstGeom prst="rect">
            <a:avLst/>
          </a:prstGeom>
          <a:ln>
            <a:noFill/>
          </a:ln>
        </p:spPr>
      </p:pic>
      <p:pic>
        <p:nvPicPr>
          <p:cNvPr id="143" name="Picture 11" descr=""/>
          <p:cNvPicPr/>
          <p:nvPr/>
        </p:nvPicPr>
        <p:blipFill>
          <a:blip r:embed="rId4"/>
          <a:stretch/>
        </p:blipFill>
        <p:spPr>
          <a:xfrm>
            <a:off x="7486200" y="3747600"/>
            <a:ext cx="3925440" cy="294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6146</TotalTime>
  <Application>LibreOffice/6.0.3.2$Linux_X86_64 LibreOffice_project/00m0$Build-2</Application>
  <Words>290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2018-02-26T16:37:23Z</dcterms:created>
  <dc:creator>User</dc:creator>
  <dc:description/>
  <dc:language>en-ZA</dc:language>
  <cp:lastModifiedBy/>
  <dcterms:modified xsi:type="dcterms:W3CDTF">2019-04-03T11:24:10Z</dcterms:modified>
  <cp:revision>353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